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71" r:id="rId2"/>
    <p:sldId id="275" r:id="rId3"/>
    <p:sldId id="345" r:id="rId4"/>
    <p:sldId id="349" r:id="rId5"/>
    <p:sldId id="305" r:id="rId6"/>
    <p:sldId id="348" r:id="rId7"/>
    <p:sldId id="289" r:id="rId8"/>
    <p:sldId id="257" r:id="rId9"/>
    <p:sldId id="346" r:id="rId10"/>
    <p:sldId id="313" r:id="rId11"/>
    <p:sldId id="350" r:id="rId12"/>
    <p:sldId id="351" r:id="rId13"/>
    <p:sldId id="306" r:id="rId14"/>
    <p:sldId id="307" r:id="rId15"/>
    <p:sldId id="308" r:id="rId16"/>
    <p:sldId id="320" r:id="rId17"/>
    <p:sldId id="323" r:id="rId18"/>
    <p:sldId id="324" r:id="rId19"/>
    <p:sldId id="325" r:id="rId20"/>
    <p:sldId id="326" r:id="rId21"/>
    <p:sldId id="352" r:id="rId22"/>
    <p:sldId id="327" r:id="rId23"/>
    <p:sldId id="328" r:id="rId24"/>
    <p:sldId id="338" r:id="rId25"/>
    <p:sldId id="353" r:id="rId26"/>
    <p:sldId id="319" r:id="rId27"/>
    <p:sldId id="309" r:id="rId28"/>
    <p:sldId id="314" r:id="rId29"/>
    <p:sldId id="310" r:id="rId30"/>
    <p:sldId id="315" r:id="rId31"/>
    <p:sldId id="318" r:id="rId32"/>
    <p:sldId id="329" r:id="rId33"/>
    <p:sldId id="339" r:id="rId34"/>
    <p:sldId id="340" r:id="rId35"/>
    <p:sldId id="330" r:id="rId36"/>
    <p:sldId id="331" r:id="rId37"/>
    <p:sldId id="334" r:id="rId38"/>
    <p:sldId id="335" r:id="rId39"/>
    <p:sldId id="337" r:id="rId40"/>
    <p:sldId id="341" r:id="rId41"/>
    <p:sldId id="342" r:id="rId42"/>
    <p:sldId id="343" r:id="rId43"/>
    <p:sldId id="260" r:id="rId44"/>
    <p:sldId id="336" r:id="rId45"/>
    <p:sldId id="344" r:id="rId46"/>
    <p:sldId id="304" r:id="rId47"/>
    <p:sldId id="347" r:id="rId48"/>
    <p:sldId id="322" r:id="rId49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6ACE"/>
    <a:srgbClr val="FF9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6" autoAdjust="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56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4F67DD8-63AF-41BA-B132-0FEEBB7E1AFF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0D66A59-3B4B-48C9-A24B-C7DBE36D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30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&lt;&lt;There’s a running example here&gt;&gt;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66A59-3B4B-48C9-A24B-C7DBE36D73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4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&lt;&lt;There’s a running example here&gt;&gt;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66A59-3B4B-48C9-A24B-C7DBE36D73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55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&lt;&lt;There’s a running example here&gt;&gt;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66A59-3B4B-48C9-A24B-C7DBE36D73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91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4D0-6B5F-2242-A137-757FAF9D556B}" type="datetimeFigureOut">
              <a:rPr lang="en-US" smtClean="0"/>
              <a:pPr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76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4D0-6B5F-2242-A137-757FAF9D556B}" type="datetimeFigureOut">
              <a:rPr lang="en-US" smtClean="0"/>
              <a:pPr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0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4D0-6B5F-2242-A137-757FAF9D556B}" type="datetimeFigureOut">
              <a:rPr lang="en-US" smtClean="0"/>
              <a:pPr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86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4D0-6B5F-2242-A137-757FAF9D556B}" type="datetimeFigureOut">
              <a:rPr lang="en-US" smtClean="0"/>
              <a:pPr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3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4D0-6B5F-2242-A137-757FAF9D556B}" type="datetimeFigureOut">
              <a:rPr lang="en-US" smtClean="0"/>
              <a:pPr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18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4D0-6B5F-2242-A137-757FAF9D556B}" type="datetimeFigureOut">
              <a:rPr lang="en-US" smtClean="0"/>
              <a:pPr/>
              <a:t>3/25/2017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4D0-6B5F-2242-A137-757FAF9D556B}" type="datetimeFigureOut">
              <a:rPr lang="en-US" smtClean="0"/>
              <a:pPr/>
              <a:t>3/25/2017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0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4D0-6B5F-2242-A137-757FAF9D556B}" type="datetimeFigureOut">
              <a:rPr lang="en-US" smtClean="0"/>
              <a:pPr/>
              <a:t>3/25/2017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7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4D0-6B5F-2242-A137-757FAF9D556B}" type="datetimeFigureOut">
              <a:rPr lang="en-US" smtClean="0"/>
              <a:pPr/>
              <a:t>3/25/2017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75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4D0-6B5F-2242-A137-757FAF9D556B}" type="datetimeFigureOut">
              <a:rPr lang="en-US" smtClean="0"/>
              <a:pPr/>
              <a:t>3/25/2017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88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4D0-6B5F-2242-A137-757FAF9D556B}" type="datetimeFigureOut">
              <a:rPr lang="en-US" smtClean="0"/>
              <a:pPr/>
              <a:t>3/25/2017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5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A4D0-6B5F-2242-A137-757FAF9D556B}" type="datetimeFigureOut">
              <a:rPr lang="en-US" smtClean="0"/>
              <a:pPr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5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12" Type="http://schemas.openxmlformats.org/officeDocument/2006/relationships/image" Target="../media/image1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2996" r="15858" b="30176"/>
          <a:stretch/>
        </p:blipFill>
        <p:spPr>
          <a:xfrm>
            <a:off x="6791591" y="7585"/>
            <a:ext cx="2292824" cy="12261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482009" y="1859851"/>
            <a:ext cx="54982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Data science for kids!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9" y="3349360"/>
            <a:ext cx="2419660" cy="16120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8" y="1749117"/>
            <a:ext cx="2842740" cy="18939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0" y="4788697"/>
            <a:ext cx="2856428" cy="19030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51" y="143861"/>
            <a:ext cx="2251880" cy="16052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465" y="247817"/>
            <a:ext cx="2010771" cy="1508078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289109" y="3450329"/>
            <a:ext cx="5947097" cy="2202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 smtClean="0">
                <a:latin typeface="Avenir Book"/>
                <a:cs typeface="Avenir Book"/>
              </a:rPr>
              <a:t>Shashank </a:t>
            </a:r>
            <a:r>
              <a:rPr lang="en-US" sz="2500" b="1" dirty="0" err="1" smtClean="0">
                <a:latin typeface="Avenir Book"/>
                <a:cs typeface="Avenir Book"/>
              </a:rPr>
              <a:t>Srikant</a:t>
            </a:r>
            <a:r>
              <a:rPr lang="en-US" sz="2500" b="1" dirty="0" smtClean="0">
                <a:latin typeface="Avenir Book"/>
                <a:cs typeface="Avenir Book"/>
              </a:rPr>
              <a:t>		 </a:t>
            </a:r>
            <a:r>
              <a:rPr lang="en-US" sz="2500" b="1" dirty="0" err="1" smtClean="0">
                <a:latin typeface="Avenir Book"/>
                <a:cs typeface="Avenir Book"/>
              </a:rPr>
              <a:t>Varun</a:t>
            </a:r>
            <a:r>
              <a:rPr lang="en-US" sz="2500" b="1" dirty="0" smtClean="0">
                <a:latin typeface="Avenir Book"/>
                <a:cs typeface="Avenir Book"/>
              </a:rPr>
              <a:t> Aggarwal</a:t>
            </a:r>
          </a:p>
          <a:p>
            <a:endParaRPr lang="en-US" b="1" dirty="0" smtClean="0">
              <a:latin typeface="Avenir Book"/>
              <a:cs typeface="Avenir Book"/>
            </a:endParaRPr>
          </a:p>
          <a:p>
            <a:r>
              <a:rPr lang="en-US" sz="1800" b="1" dirty="0" smtClean="0">
                <a:latin typeface="Avenir Book"/>
                <a:cs typeface="Avenir Book"/>
              </a:rPr>
              <a:t>And other members from Aspiring Minds Research who made this a success</a:t>
            </a:r>
            <a:endParaRPr lang="en-US" sz="1800" b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75985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3764" y="28664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Predictive data science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403764" y="2798673"/>
            <a:ext cx="242132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Avenir Book"/>
                <a:cs typeface="Avenir Book"/>
              </a:rPr>
              <a:t>Supervised learning</a:t>
            </a:r>
            <a:endParaRPr lang="en-US" sz="3200" b="1" dirty="0">
              <a:solidFill>
                <a:schemeClr val="accent6">
                  <a:lumMod val="7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3679145" y="1580950"/>
            <a:ext cx="4629099" cy="418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We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know what we want to predict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2825086" y="2496792"/>
            <a:ext cx="5984885" cy="692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We have concrete values of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some outputs.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We then see what can signal such values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3000812" y="5050913"/>
            <a:ext cx="5632552" cy="692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We’re trying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to learn a function 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</a:t>
            </a:r>
            <a:r>
              <a:rPr kumimoji="0" lang="en-US" sz="2400" b="1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such that 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</a:t>
            </a:r>
            <a:r>
              <a:rPr kumimoji="0" lang="en-US" sz="2400" b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2400" b="1" u="none" strike="noStrike" kern="120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input</a:t>
            </a:r>
            <a:r>
              <a:rPr kumimoji="0" lang="en-US" sz="2400" b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en-US" sz="2400" b="1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0" lang="en-US" sz="2400" b="1" u="none" strike="noStrike" kern="1200" cap="none" spc="0" normalizeH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output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2664455" y="3751178"/>
            <a:ext cx="6305265" cy="908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input: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What we believe helps predict the desired output</a:t>
            </a:r>
          </a:p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output:</a:t>
            </a:r>
            <a:r>
              <a:rPr lang="en-US" sz="2000" b="1" dirty="0" smtClean="0"/>
              <a:t> What we want to predict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0151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3764" y="28664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Predictive data science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655716" y="2916815"/>
            <a:ext cx="1675522" cy="4911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football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655716" y="3623679"/>
            <a:ext cx="1675522" cy="6042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baseball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655716" y="5324208"/>
            <a:ext cx="1675522" cy="4911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swimming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677235" y="4474008"/>
            <a:ext cx="1675522" cy="6042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football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094550" y="2916815"/>
            <a:ext cx="1675522" cy="491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160 cm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5094550" y="3623679"/>
            <a:ext cx="1675522" cy="604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164 cm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094550" y="5324208"/>
            <a:ext cx="1675522" cy="491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149 cm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5116069" y="4474008"/>
            <a:ext cx="1675522" cy="604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128 cm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7328499" y="2934269"/>
            <a:ext cx="1675522" cy="4911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Yes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7328499" y="3641133"/>
            <a:ext cx="1675522" cy="6042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No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7328499" y="5341662"/>
            <a:ext cx="1675522" cy="4911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Yes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7350018" y="4491462"/>
            <a:ext cx="1675522" cy="6042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No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110483" y="2512070"/>
            <a:ext cx="0" cy="3466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 txBox="1">
            <a:spLocks/>
          </p:cNvSpPr>
          <p:nvPr/>
        </p:nvSpPr>
        <p:spPr>
          <a:xfrm>
            <a:off x="784132" y="2916815"/>
            <a:ext cx="1675522" cy="4911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5 years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784132" y="3623679"/>
            <a:ext cx="1675522" cy="6042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15 years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784132" y="5324208"/>
            <a:ext cx="1675522" cy="4911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5 years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805651" y="4474008"/>
            <a:ext cx="1675522" cy="6042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15 years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4313221" y="3940649"/>
            <a:ext cx="781329" cy="491190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….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784132" y="1601580"/>
            <a:ext cx="1675522" cy="4911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venir Book"/>
                <a:cs typeface="Avenir Book"/>
              </a:rPr>
              <a:t>Age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2677235" y="1622665"/>
            <a:ext cx="1675522" cy="4911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venir Book"/>
                <a:cs typeface="Avenir Book"/>
              </a:rPr>
              <a:t>Sport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5116069" y="1658187"/>
            <a:ext cx="1675522" cy="491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venir Book"/>
                <a:cs typeface="Avenir Book"/>
              </a:rPr>
              <a:t>Height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4313221" y="1622665"/>
            <a:ext cx="781329" cy="491190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….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7328499" y="1650948"/>
            <a:ext cx="1675522" cy="4911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venir Book"/>
                <a:cs typeface="Avenir Book"/>
              </a:rPr>
              <a:t>Is sick?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-26079" y="2886792"/>
            <a:ext cx="830095" cy="538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b="1" dirty="0" smtClean="0"/>
              <a:t>S1</a:t>
            </a:r>
            <a:endParaRPr kumimoji="0" lang="en-US" sz="72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1190" y="3690687"/>
            <a:ext cx="830095" cy="538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b="1" dirty="0" smtClean="0"/>
              <a:t>S2</a:t>
            </a:r>
            <a:endParaRPr kumimoji="0" lang="en-US" sz="72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9" name="Subtitle 2"/>
          <p:cNvSpPr txBox="1">
            <a:spLocks/>
          </p:cNvSpPr>
          <p:nvPr/>
        </p:nvSpPr>
        <p:spPr>
          <a:xfrm>
            <a:off x="8948" y="4500851"/>
            <a:ext cx="830095" cy="538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b="1" dirty="0" smtClean="0"/>
              <a:t>S3</a:t>
            </a:r>
            <a:endParaRPr kumimoji="0" lang="en-US" sz="72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-24444" y="5276730"/>
            <a:ext cx="830095" cy="538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b="1" dirty="0" smtClean="0"/>
              <a:t>S4</a:t>
            </a:r>
            <a:endParaRPr kumimoji="0" lang="en-US" sz="72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501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3764" y="28664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Predictive data science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1290976" y="1846636"/>
            <a:ext cx="1157690" cy="4911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Age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2672669" y="1846748"/>
            <a:ext cx="1101426" cy="4911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Sport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4576943" y="1846748"/>
            <a:ext cx="1303910" cy="4911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Height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3774095" y="1811226"/>
            <a:ext cx="781329" cy="491190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….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7134450" y="1820948"/>
            <a:ext cx="1675522" cy="4911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Is sick?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403764" y="1424111"/>
            <a:ext cx="971577" cy="1336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7200" b="1" i="1" dirty="0" smtClean="0">
                <a:solidFill>
                  <a:srgbClr val="FF0000"/>
                </a:solidFill>
              </a:rPr>
              <a:t>f</a:t>
            </a:r>
            <a:r>
              <a:rPr lang="en-US" sz="7200" b="1" dirty="0" smtClean="0">
                <a:solidFill>
                  <a:srgbClr val="FF0000"/>
                </a:solidFill>
              </a:rPr>
              <a:t>(</a:t>
            </a:r>
            <a:endParaRPr kumimoji="0" lang="en-US" sz="7200" b="1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5610376" y="1441912"/>
            <a:ext cx="1343802" cy="1336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7200" b="1" i="1" dirty="0" smtClean="0">
                <a:solidFill>
                  <a:srgbClr val="FF0000"/>
                </a:solidFill>
              </a:rPr>
              <a:t> </a:t>
            </a:r>
            <a:r>
              <a:rPr lang="en-US" sz="7200" b="1" dirty="0" smtClean="0">
                <a:solidFill>
                  <a:srgbClr val="FF0000"/>
                </a:solidFill>
              </a:rPr>
              <a:t>)</a:t>
            </a:r>
            <a:r>
              <a:rPr lang="en-US" sz="7200" b="1" i="1" dirty="0" smtClean="0">
                <a:solidFill>
                  <a:srgbClr val="FF0000"/>
                </a:solidFill>
              </a:rPr>
              <a:t> </a:t>
            </a:r>
            <a:r>
              <a:rPr lang="en-US" sz="7200" b="1" dirty="0" smtClean="0"/>
              <a:t>=</a:t>
            </a:r>
            <a:endParaRPr kumimoji="0" lang="en-US" sz="72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1039392" y="3892807"/>
            <a:ext cx="1157690" cy="4911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Age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3615941" y="3892807"/>
            <a:ext cx="1101426" cy="4911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Sport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7134450" y="3867007"/>
            <a:ext cx="1675522" cy="4911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Is sick?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343612" y="3702182"/>
            <a:ext cx="723361" cy="878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800" b="1" dirty="0">
                <a:solidFill>
                  <a:srgbClr val="FF0000"/>
                </a:solidFill>
              </a:rPr>
              <a:t>a</a:t>
            </a:r>
            <a:r>
              <a:rPr lang="en-US" sz="4800" b="1" dirty="0" smtClean="0">
                <a:solidFill>
                  <a:srgbClr val="FF0000"/>
                </a:solidFill>
              </a:rPr>
              <a:t>(</a:t>
            </a:r>
            <a:endParaRPr kumimoji="0" lang="en-US" sz="7200" b="1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2138341" y="3699249"/>
            <a:ext cx="1507658" cy="878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800" b="1" dirty="0" smtClean="0">
                <a:solidFill>
                  <a:srgbClr val="FF0000"/>
                </a:solidFill>
              </a:rPr>
              <a:t>)</a:t>
            </a:r>
            <a:r>
              <a:rPr lang="en-US" sz="4800" b="1" i="1" dirty="0" smtClean="0">
                <a:solidFill>
                  <a:srgbClr val="FF0000"/>
                </a:solidFill>
              </a:rPr>
              <a:t> </a:t>
            </a:r>
            <a:r>
              <a:rPr lang="en-US" sz="4800" b="1" dirty="0" smtClean="0">
                <a:solidFill>
                  <a:srgbClr val="FF0000"/>
                </a:solidFill>
              </a:rPr>
              <a:t>+</a:t>
            </a:r>
            <a:r>
              <a:rPr lang="en-US" sz="4800" b="1" i="1" dirty="0" smtClean="0">
                <a:solidFill>
                  <a:srgbClr val="FF0000"/>
                </a:solidFill>
              </a:rPr>
              <a:t> </a:t>
            </a:r>
            <a:r>
              <a:rPr lang="en-US" sz="4800" b="1" dirty="0" smtClean="0">
                <a:solidFill>
                  <a:srgbClr val="FF0000"/>
                </a:solidFill>
              </a:rPr>
              <a:t>b(</a:t>
            </a:r>
            <a:endParaRPr kumimoji="0" lang="en-US" sz="7200" b="1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6" name="Subtitle 2"/>
          <p:cNvSpPr txBox="1">
            <a:spLocks/>
          </p:cNvSpPr>
          <p:nvPr/>
        </p:nvSpPr>
        <p:spPr>
          <a:xfrm>
            <a:off x="4680813" y="3561044"/>
            <a:ext cx="2110778" cy="878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800" b="1" dirty="0" smtClean="0">
                <a:solidFill>
                  <a:srgbClr val="FF0000"/>
                </a:solidFill>
              </a:rPr>
              <a:t>)</a:t>
            </a:r>
            <a:r>
              <a:rPr lang="en-US" sz="4800" b="1" i="1" dirty="0" smtClean="0">
                <a:solidFill>
                  <a:srgbClr val="FF0000"/>
                </a:solidFill>
              </a:rPr>
              <a:t> </a:t>
            </a:r>
            <a:r>
              <a:rPr lang="en-US" sz="4800" b="1" dirty="0" smtClean="0">
                <a:solidFill>
                  <a:srgbClr val="FF0000"/>
                </a:solidFill>
              </a:rPr>
              <a:t>+</a:t>
            </a:r>
            <a:r>
              <a:rPr lang="en-US" sz="4800" b="1" i="1" dirty="0" smtClean="0">
                <a:solidFill>
                  <a:srgbClr val="FF0000"/>
                </a:solidFill>
              </a:rPr>
              <a:t> ..   </a:t>
            </a:r>
            <a:r>
              <a:rPr lang="en-US" sz="6000" b="1" dirty="0" smtClean="0"/>
              <a:t>=</a:t>
            </a:r>
            <a:r>
              <a:rPr lang="en-US" sz="4800" b="1" i="1" dirty="0" smtClean="0">
                <a:solidFill>
                  <a:srgbClr val="FF0000"/>
                </a:solidFill>
              </a:rPr>
              <a:t> </a:t>
            </a:r>
            <a:endParaRPr kumimoji="0" lang="en-US" sz="7200" b="1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11" r="75653" b="23724"/>
          <a:stretch/>
        </p:blipFill>
        <p:spPr>
          <a:xfrm rot="7617196">
            <a:off x="3438922" y="2670418"/>
            <a:ext cx="695705" cy="8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7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8364" y="268676"/>
            <a:ext cx="8591608" cy="9818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Overview – Supervised learning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15" y="2005740"/>
            <a:ext cx="7816603" cy="289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8364" y="268676"/>
            <a:ext cx="8591608" cy="9818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Our aim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15" y="2005740"/>
            <a:ext cx="7816603" cy="28938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560" y="3751996"/>
            <a:ext cx="2012192" cy="268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1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8364" y="2425022"/>
            <a:ext cx="8591608" cy="9818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venir Book"/>
                <a:cs typeface="Avenir Book"/>
              </a:rPr>
              <a:t>The exercise that we designed</a:t>
            </a:r>
            <a:endParaRPr lang="en-US" b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68778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95537" y="2108122"/>
            <a:ext cx="9048464" cy="1670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Avenir Book"/>
                <a:cs typeface="Avenir Book"/>
              </a:rPr>
              <a:t>We get them to build a</a:t>
            </a:r>
            <a:r>
              <a:rPr lang="en-US" sz="4000" b="1" dirty="0" smtClean="0">
                <a:latin typeface="Avenir Book"/>
                <a:cs typeface="Avenir Book"/>
              </a:rPr>
              <a:t> </a:t>
            </a:r>
            <a:r>
              <a:rPr lang="en-US" sz="4000" b="1" dirty="0" smtClean="0">
                <a:solidFill>
                  <a:srgbClr val="C00000"/>
                </a:solidFill>
                <a:latin typeface="Avenir Book"/>
                <a:cs typeface="Avenir Book"/>
              </a:rPr>
              <a:t>friend predictor</a:t>
            </a:r>
            <a:endParaRPr lang="en-US" sz="4000" b="1" dirty="0">
              <a:solidFill>
                <a:srgbClr val="C00000"/>
              </a:solidFill>
              <a:latin typeface="Avenir Book"/>
              <a:cs typeface="Avenir Book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99"/>
          <a:stretch/>
        </p:blipFill>
        <p:spPr>
          <a:xfrm>
            <a:off x="3063543" y="328766"/>
            <a:ext cx="3112449" cy="1364433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07670" y="3778520"/>
            <a:ext cx="8202302" cy="15531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rPr>
              <a:t>Can we predict whom you will befriend based on friends you’ve just made?</a:t>
            </a: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60838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48741" y="422357"/>
            <a:ext cx="7089789" cy="6912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They first rate a bunch of flash cards</a:t>
            </a:r>
            <a:endParaRPr lang="en-US" sz="3000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84" y="1406556"/>
            <a:ext cx="3993351" cy="498961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926841" y="1507121"/>
            <a:ext cx="3883129" cy="981863"/>
          </a:xfrm>
        </p:spPr>
        <p:txBody>
          <a:bodyPr>
            <a:noAutofit/>
          </a:bodyPr>
          <a:lstStyle/>
          <a:p>
            <a:pPr algn="l"/>
            <a:r>
              <a:rPr lang="en-US" sz="1800" b="1" dirty="0" smtClean="0">
                <a:latin typeface="Avenir Book"/>
                <a:cs typeface="Avenir Book"/>
              </a:rPr>
              <a:t>Students tell us whether they would befriend kids we show them on flash cards</a:t>
            </a:r>
            <a:endParaRPr lang="en-US" sz="1800" b="1" dirty="0">
              <a:latin typeface="Avenir Book"/>
              <a:cs typeface="Avenir Book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926842" y="3799374"/>
            <a:ext cx="3883129" cy="9818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smtClean="0">
                <a:latin typeface="Avenir Book"/>
                <a:cs typeface="Avenir Book"/>
              </a:rPr>
              <a:t>Students grade them on a scale of 1-5: 1 – least likely to befriend</a:t>
            </a:r>
            <a:endParaRPr lang="en-US" sz="1800" b="1" dirty="0">
              <a:latin typeface="Avenir Book"/>
              <a:cs typeface="Avenir Book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26843" y="4949961"/>
            <a:ext cx="3883129" cy="9818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smtClean="0">
                <a:latin typeface="Avenir Book"/>
                <a:cs typeface="Avenir Book"/>
              </a:rPr>
              <a:t>56 such samples rated</a:t>
            </a:r>
            <a:endParaRPr lang="en-US" sz="1800" b="1" dirty="0">
              <a:latin typeface="Avenir Book"/>
              <a:cs typeface="Avenir Book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926843" y="2657709"/>
            <a:ext cx="3883129" cy="9818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smtClean="0">
                <a:latin typeface="Avenir Book"/>
                <a:cs typeface="Avenir Book"/>
              </a:rPr>
              <a:t>These are kids with their names and hobbies described</a:t>
            </a:r>
            <a:endParaRPr lang="en-US" sz="1800" b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57961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77367" y="5017963"/>
            <a:ext cx="1817871" cy="540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00B050"/>
                </a:solidFill>
                <a:latin typeface="Avenir Book"/>
                <a:cs typeface="Avenir Book"/>
              </a:rPr>
              <a:t>Hobby</a:t>
            </a:r>
            <a:endParaRPr lang="en-US" sz="2800" b="1" dirty="0">
              <a:solidFill>
                <a:srgbClr val="00B050"/>
              </a:solidFill>
              <a:latin typeface="Avenir Book"/>
              <a:cs typeface="Avenir Book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342889" y="1730689"/>
            <a:ext cx="1817873" cy="540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00B050"/>
                </a:solidFill>
                <a:latin typeface="Avenir Book"/>
                <a:cs typeface="Avenir Book"/>
              </a:rPr>
              <a:t>Name</a:t>
            </a:r>
            <a:endParaRPr lang="en-US" sz="2800" b="1" dirty="0">
              <a:solidFill>
                <a:srgbClr val="00B050"/>
              </a:solidFill>
              <a:latin typeface="Avenir Book"/>
              <a:cs typeface="Avenir Book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252265" y="3144517"/>
            <a:ext cx="1817872" cy="540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00B050"/>
                </a:solidFill>
                <a:latin typeface="Avenir Book"/>
                <a:cs typeface="Avenir Book"/>
              </a:rPr>
              <a:t>Gender</a:t>
            </a:r>
            <a:endParaRPr lang="en-US" sz="2800" b="1" dirty="0">
              <a:solidFill>
                <a:srgbClr val="00B050"/>
              </a:solidFill>
              <a:latin typeface="Avenir Book"/>
              <a:cs typeface="Avenir Book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930528" y="3176770"/>
            <a:ext cx="1817872" cy="540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00B050"/>
                </a:solidFill>
                <a:latin typeface="Avenir Book"/>
                <a:cs typeface="Avenir Book"/>
              </a:rPr>
              <a:t>Others?</a:t>
            </a:r>
            <a:endParaRPr lang="en-US" sz="2800" b="1" dirty="0">
              <a:solidFill>
                <a:srgbClr val="00B050"/>
              </a:solidFill>
              <a:latin typeface="Avenir Book"/>
              <a:cs typeface="Avenir Book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67105" y="608514"/>
            <a:ext cx="7089789" cy="6912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We then discuss possible features</a:t>
            </a:r>
            <a:endParaRPr lang="en-US" sz="3000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889002" y="2073207"/>
            <a:ext cx="1452562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Kathy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174626" y="5216458"/>
            <a:ext cx="2832101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likes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playing musical instruments</a:t>
            </a:r>
            <a:br>
              <a: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girl HAPPY gir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02" y="2446270"/>
            <a:ext cx="2038350" cy="277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11" r="75653" b="23724"/>
          <a:stretch/>
        </p:blipFill>
        <p:spPr>
          <a:xfrm rot="5400000">
            <a:off x="4131717" y="1650126"/>
            <a:ext cx="695705" cy="8188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11" r="75653" b="23724"/>
          <a:stretch/>
        </p:blipFill>
        <p:spPr>
          <a:xfrm rot="5400000">
            <a:off x="3883168" y="3005562"/>
            <a:ext cx="695705" cy="8188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11" r="75653" b="23724"/>
          <a:stretch/>
        </p:blipFill>
        <p:spPr>
          <a:xfrm rot="5400000">
            <a:off x="3776117" y="4772922"/>
            <a:ext cx="695705" cy="8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2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48027" y="832513"/>
            <a:ext cx="8091636" cy="1027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Get them to add this information on a spreadsheet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94" y="2322563"/>
            <a:ext cx="8145012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4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549206" y="20894"/>
            <a:ext cx="54982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Data science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00397" y="4614820"/>
            <a:ext cx="2833507" cy="885675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Avenir Book"/>
                <a:cs typeface="Avenir Book"/>
              </a:rPr>
              <a:t>Voted the sexiest job of the 21</a:t>
            </a:r>
            <a:r>
              <a:rPr lang="en-US" sz="2800" b="1" baseline="30000" dirty="0" smtClean="0">
                <a:latin typeface="Avenir Book"/>
                <a:cs typeface="Avenir Book"/>
              </a:rPr>
              <a:t>st</a:t>
            </a:r>
            <a:r>
              <a:rPr lang="en-US" sz="2800" b="1" dirty="0" smtClean="0">
                <a:latin typeface="Avenir Book"/>
                <a:cs typeface="Avenir Book"/>
              </a:rPr>
              <a:t> century</a:t>
            </a:r>
            <a:endParaRPr lang="en-US" sz="2800" b="1" dirty="0">
              <a:latin typeface="Avenir Book"/>
              <a:cs typeface="Avenir Boo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69" y="5800767"/>
            <a:ext cx="1135722" cy="4633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85" y="4644993"/>
            <a:ext cx="970303" cy="9703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831" y="4747778"/>
            <a:ext cx="694404" cy="8546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530" y="4622027"/>
            <a:ext cx="1008244" cy="10082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72" b="30803"/>
          <a:stretch/>
        </p:blipFill>
        <p:spPr>
          <a:xfrm>
            <a:off x="7733694" y="5890300"/>
            <a:ext cx="1164966" cy="444137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-222129" y="1973955"/>
            <a:ext cx="3529567" cy="1117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C00000"/>
                </a:solidFill>
                <a:latin typeface="Avenir Book"/>
                <a:cs typeface="Avenir Book"/>
              </a:rPr>
              <a:t>Interesting applications</a:t>
            </a:r>
            <a:endParaRPr lang="en-US" sz="2800" b="1" dirty="0">
              <a:solidFill>
                <a:srgbClr val="C00000"/>
              </a:solidFill>
              <a:latin typeface="Avenir Book"/>
              <a:cs typeface="Avenir Book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361" y="2779503"/>
            <a:ext cx="1562458" cy="10375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8" b="25676"/>
          <a:stretch/>
        </p:blipFill>
        <p:spPr>
          <a:xfrm>
            <a:off x="4666463" y="1737410"/>
            <a:ext cx="2320472" cy="669058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1828636" y="5760271"/>
            <a:ext cx="2837827" cy="783208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venir Book"/>
                <a:cs typeface="Avenir Book"/>
              </a:rPr>
              <a:t>$50B industry</a:t>
            </a:r>
            <a:endParaRPr lang="en-US" sz="2400" b="1" dirty="0">
              <a:latin typeface="Avenir Book"/>
              <a:cs typeface="Avenir Book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8" r="21201"/>
          <a:stretch/>
        </p:blipFill>
        <p:spPr>
          <a:xfrm>
            <a:off x="6986935" y="1227673"/>
            <a:ext cx="1255594" cy="144817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51" y="2779503"/>
            <a:ext cx="1586067" cy="9516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467" y="2622691"/>
            <a:ext cx="1667301" cy="93785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58" y="1309479"/>
            <a:ext cx="1245672" cy="1245672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3187907" y="4614820"/>
            <a:ext cx="3081004" cy="885675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latin typeface="Avenir Book"/>
                <a:cs typeface="Avenir Book"/>
              </a:rPr>
              <a:t>Among the </a:t>
            </a:r>
            <a:r>
              <a:rPr lang="en-US" sz="2000" b="1" dirty="0">
                <a:latin typeface="Avenir Book"/>
                <a:cs typeface="Avenir Book"/>
              </a:rPr>
              <a:t>h</a:t>
            </a:r>
            <a:r>
              <a:rPr lang="en-US" sz="2000" b="1" dirty="0" smtClean="0">
                <a:latin typeface="Avenir Book"/>
                <a:cs typeface="Avenir Book"/>
              </a:rPr>
              <a:t>ighest paying job profiles today</a:t>
            </a:r>
            <a:endParaRPr lang="en-US" sz="2000" b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98556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1" y="1829753"/>
            <a:ext cx="8809972" cy="262528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18336" y="347890"/>
            <a:ext cx="8091636" cy="1092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Visualize this information</a:t>
            </a:r>
            <a:endParaRPr lang="en-US" sz="3500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6931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18336" y="347890"/>
            <a:ext cx="8091636" cy="1092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Visualize this information</a:t>
            </a:r>
            <a:endParaRPr lang="en-US" sz="3500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84" y="3849937"/>
            <a:ext cx="4190077" cy="26529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181" y="2147820"/>
            <a:ext cx="4326341" cy="29046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72" y="1542198"/>
            <a:ext cx="3583378" cy="195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388358" y="558834"/>
            <a:ext cx="4776717" cy="1242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Build a predictor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77923" y="2197290"/>
            <a:ext cx="7709845" cy="10095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venir Book"/>
                <a:cs typeface="Avenir Book"/>
              </a:rPr>
              <a:t>Use a simple IF-clause and a combination of AND, OR conditions</a:t>
            </a:r>
            <a:endParaRPr lang="en-US" sz="2400" b="1" dirty="0">
              <a:latin typeface="Avenir Book"/>
              <a:cs typeface="Avenir 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5" y="3469873"/>
            <a:ext cx="8287907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8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54814" y="759870"/>
            <a:ext cx="7647742" cy="5409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Validate predictor on unseen data</a:t>
            </a:r>
            <a:endParaRPr 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8" y="2113261"/>
            <a:ext cx="3854110" cy="320892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490113" y="1622329"/>
            <a:ext cx="4319859" cy="1352883"/>
          </a:xfrm>
        </p:spPr>
        <p:txBody>
          <a:bodyPr>
            <a:noAutofit/>
          </a:bodyPr>
          <a:lstStyle/>
          <a:p>
            <a:pPr algn="l"/>
            <a:r>
              <a:rPr lang="en-US" sz="1800" b="1" dirty="0" smtClean="0">
                <a:latin typeface="Avenir Book"/>
                <a:cs typeface="Avenir Book"/>
              </a:rPr>
              <a:t>Validate the models on the unseen ratings which were held out</a:t>
            </a:r>
            <a:endParaRPr lang="en-US" sz="1800" b="1" dirty="0">
              <a:latin typeface="Avenir Book"/>
              <a:cs typeface="Avenir Book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90112" y="2975211"/>
            <a:ext cx="4319859" cy="1352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smtClean="0">
                <a:latin typeface="Avenir Book"/>
                <a:cs typeface="Avenir Book"/>
              </a:rPr>
              <a:t>Each student builds models of other students</a:t>
            </a:r>
            <a:endParaRPr lang="en-US" sz="1800" b="1" dirty="0">
              <a:latin typeface="Avenir Book"/>
              <a:cs typeface="Avenir Book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450254" y="4537880"/>
            <a:ext cx="4319859" cy="1352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smtClean="0">
                <a:latin typeface="Avenir Book"/>
                <a:cs typeface="Avenir Book"/>
              </a:rPr>
              <a:t>Create an air of suspense to see whether the model does indeed generalize on unseen data</a:t>
            </a:r>
            <a:endParaRPr lang="en-US" sz="1800" b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0411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279174" y="558834"/>
            <a:ext cx="4858605" cy="1051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Data consent </a:t>
            </a:r>
            <a:endParaRPr 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72501" y="1896140"/>
            <a:ext cx="3507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venir Book"/>
                <a:ea typeface="+mj-ea"/>
                <a:cs typeface="Avenir Book"/>
              </a:rPr>
              <a:t>Explain importance of anonymity and privacy of data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91" y="2325750"/>
            <a:ext cx="4048125" cy="26860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72501" y="4062185"/>
            <a:ext cx="3507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Book"/>
                <a:ea typeface="+mj-ea"/>
                <a:cs typeface="Avenir Book"/>
              </a:rPr>
              <a:t>Get them to participate in providing consent </a:t>
            </a:r>
            <a:r>
              <a:rPr lang="en-US" sz="2400" b="1" dirty="0" smtClean="0">
                <a:latin typeface="Avenir Book"/>
                <a:ea typeface="+mj-ea"/>
                <a:cs typeface="Avenir Book"/>
              </a:rPr>
              <a:t> to share their ratings</a:t>
            </a:r>
          </a:p>
        </p:txBody>
      </p:sp>
    </p:spTree>
    <p:extLst>
      <p:ext uri="{BB962C8B-B14F-4D97-AF65-F5344CB8AC3E}">
        <p14:creationId xmlns:p14="http://schemas.microsoft.com/office/powerpoint/2010/main" val="116001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405718" y="1309460"/>
            <a:ext cx="6496336" cy="1051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Crowd source mentors</a:t>
            </a:r>
            <a:endParaRPr 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567" y="2629642"/>
            <a:ext cx="4265024" cy="319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0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8364" y="2425022"/>
            <a:ext cx="8591608" cy="9818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Some design choices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29388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8364" y="268676"/>
            <a:ext cx="8591608" cy="9818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Some design choices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8364" y="2591070"/>
            <a:ext cx="8591608" cy="981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00000"/>
                </a:solidFill>
                <a:latin typeface="Avenir Book"/>
                <a:cs typeface="Avenir Book"/>
              </a:rPr>
              <a:t>Picking a problem statement</a:t>
            </a:r>
            <a:endParaRPr lang="en-US" b="1" dirty="0">
              <a:solidFill>
                <a:srgbClr val="C00000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6065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68490" y="134473"/>
            <a:ext cx="8591608" cy="981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00000"/>
                </a:solidFill>
                <a:latin typeface="Avenir Book"/>
                <a:cs typeface="Avenir Book"/>
              </a:rPr>
              <a:t>Picking a problem statement</a:t>
            </a:r>
            <a:endParaRPr lang="en-US" b="1" dirty="0">
              <a:solidFill>
                <a:srgbClr val="C00000"/>
              </a:solidFill>
              <a:latin typeface="Avenir Book"/>
              <a:cs typeface="Avenir Boo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0971" y="2013508"/>
            <a:ext cx="47698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Avenir Book"/>
                <a:cs typeface="Avenir Book"/>
              </a:rPr>
              <a:t>Should not be an obvious exercise in prediction</a:t>
            </a:r>
            <a:endParaRPr lang="en-US" sz="2800" b="1" dirty="0">
              <a:latin typeface="Avenir Book"/>
              <a:cs typeface="Avenir Boo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4"/>
          <a:stretch/>
        </p:blipFill>
        <p:spPr>
          <a:xfrm>
            <a:off x="5604548" y="2299203"/>
            <a:ext cx="1394936" cy="1336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94" y="1116336"/>
            <a:ext cx="1103197" cy="1056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270" y="2186897"/>
            <a:ext cx="1249149" cy="15614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3371" y="4649800"/>
            <a:ext cx="47698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Avenir Book"/>
                <a:cs typeface="Avenir Book"/>
              </a:rPr>
              <a:t>Should not be too </a:t>
            </a:r>
            <a:r>
              <a:rPr lang="en-US" sz="2800" b="1" dirty="0" err="1" smtClean="0">
                <a:latin typeface="Avenir Book"/>
                <a:cs typeface="Avenir Book"/>
              </a:rPr>
              <a:t>unrelatable</a:t>
            </a:r>
            <a:endParaRPr lang="en-US" sz="2800" b="1" dirty="0">
              <a:latin typeface="Avenir Book"/>
              <a:cs typeface="Avenir Book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76" y="1116336"/>
            <a:ext cx="1006735" cy="1006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47" y="4475287"/>
            <a:ext cx="2256673" cy="13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8364" y="268676"/>
            <a:ext cx="8591608" cy="9818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Some design choices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8364" y="2591070"/>
            <a:ext cx="8591608" cy="981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00000"/>
                </a:solidFill>
                <a:latin typeface="Avenir Book"/>
                <a:cs typeface="Avenir Book"/>
              </a:rPr>
              <a:t>Data collection</a:t>
            </a:r>
            <a:endParaRPr lang="en-US" b="1" dirty="0">
              <a:solidFill>
                <a:srgbClr val="C00000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23630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1659" y="1514679"/>
            <a:ext cx="50496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Open Sans"/>
              </a:rPr>
              <a:t>50% </a:t>
            </a:r>
            <a:r>
              <a:rPr lang="en-US" sz="3200" b="1" dirty="0">
                <a:latin typeface="Open Sans"/>
              </a:rPr>
              <a:t>gap</a:t>
            </a:r>
            <a:r>
              <a:rPr lang="en-US" sz="2400" b="1" dirty="0">
                <a:latin typeface="Open Sans"/>
              </a:rPr>
              <a:t> in the supply of data scientists versus </a:t>
            </a:r>
            <a:r>
              <a:rPr lang="en-US" sz="2400" b="1" dirty="0" smtClean="0">
                <a:latin typeface="Open Sans"/>
              </a:rPr>
              <a:t>demand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286" y="1751573"/>
            <a:ext cx="3089463" cy="357208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2040525" y="20894"/>
            <a:ext cx="54982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Data science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09998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68490" y="134473"/>
            <a:ext cx="8591608" cy="981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00000"/>
                </a:solidFill>
                <a:latin typeface="Avenir Book"/>
                <a:cs typeface="Avenir Book"/>
              </a:rPr>
              <a:t>Data collection</a:t>
            </a:r>
            <a:endParaRPr lang="en-US" b="1" dirty="0">
              <a:solidFill>
                <a:srgbClr val="C00000"/>
              </a:solidFill>
              <a:latin typeface="Avenir Book"/>
              <a:cs typeface="Avenir Boo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0971" y="2013508"/>
            <a:ext cx="7690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Avenir Book"/>
                <a:cs typeface="Avenir Book"/>
              </a:rPr>
              <a:t>No to pre-built datasets</a:t>
            </a:r>
            <a:endParaRPr lang="en-US" sz="2800" b="1" dirty="0">
              <a:latin typeface="Avenir Book"/>
              <a:cs typeface="Avenir Boo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67133" y="3882355"/>
            <a:ext cx="66259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Avenir Book"/>
                <a:cs typeface="Avenir Book"/>
              </a:rPr>
              <a:t>Engage students by getting them to upload/play around with the data</a:t>
            </a:r>
            <a:endParaRPr lang="en-US" sz="2800" b="1" dirty="0">
              <a:latin typeface="Avenir Book"/>
              <a:cs typeface="Avenir 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38" y="1763049"/>
            <a:ext cx="2991434" cy="109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9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8364" y="268676"/>
            <a:ext cx="8591608" cy="9818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Some design choices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8364" y="2591070"/>
            <a:ext cx="8591608" cy="981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00000"/>
                </a:solidFill>
                <a:latin typeface="Avenir Book"/>
                <a:cs typeface="Avenir Book"/>
              </a:rPr>
              <a:t>Features</a:t>
            </a:r>
            <a:endParaRPr lang="en-US" b="1" dirty="0">
              <a:solidFill>
                <a:srgbClr val="C00000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48666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325541"/>
            <a:ext cx="8591608" cy="981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00000"/>
                </a:solidFill>
                <a:latin typeface="Avenir Book"/>
                <a:cs typeface="Avenir Book"/>
              </a:rPr>
              <a:t>Features</a:t>
            </a:r>
            <a:endParaRPr lang="en-US" b="1" dirty="0">
              <a:solidFill>
                <a:srgbClr val="C00000"/>
              </a:solidFill>
              <a:latin typeface="Avenir Book"/>
              <a:cs typeface="Avenir Boo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0971" y="2013508"/>
            <a:ext cx="79706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Avenir Book"/>
                <a:cs typeface="Avenir Book"/>
              </a:rPr>
              <a:t>Not more than 2-3 features: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venir Book"/>
                <a:cs typeface="Avenir Book"/>
              </a:rPr>
              <a:t> </a:t>
            </a:r>
            <a:r>
              <a:rPr lang="en-US" sz="2800" b="1" dirty="0" smtClean="0">
                <a:latin typeface="Avenir Book"/>
                <a:cs typeface="Avenir Book"/>
              </a:rPr>
              <a:t>It gets harder to demonstrate their interaction for anything more</a:t>
            </a:r>
            <a:endParaRPr lang="en-US" sz="2800" b="1" dirty="0">
              <a:latin typeface="Avenir Book"/>
              <a:cs typeface="Avenir Book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0971" y="4104607"/>
            <a:ext cx="79706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Avenir Book"/>
                <a:cs typeface="Avenir Book"/>
              </a:rPr>
              <a:t>Discrete features: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venir Book"/>
                <a:cs typeface="Avenir Book"/>
              </a:rPr>
              <a:t> </a:t>
            </a:r>
            <a:r>
              <a:rPr lang="en-US" sz="2800" b="1" dirty="0">
                <a:latin typeface="Avenir Book"/>
                <a:cs typeface="Avenir Book"/>
              </a:rPr>
              <a:t>easy to understand and intuitive to handle at the modeling stage</a:t>
            </a:r>
          </a:p>
        </p:txBody>
      </p:sp>
    </p:spTree>
    <p:extLst>
      <p:ext uri="{BB962C8B-B14F-4D97-AF65-F5344CB8AC3E}">
        <p14:creationId xmlns:p14="http://schemas.microsoft.com/office/powerpoint/2010/main" val="68238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8364" y="268676"/>
            <a:ext cx="8591608" cy="9818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Some design choices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8364" y="2591070"/>
            <a:ext cx="8591608" cy="981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00000"/>
                </a:solidFill>
                <a:latin typeface="Avenir Book"/>
                <a:cs typeface="Avenir Book"/>
              </a:rPr>
              <a:t>Output</a:t>
            </a:r>
            <a:endParaRPr lang="en-US" b="1" dirty="0">
              <a:solidFill>
                <a:srgbClr val="C00000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83374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18364" y="393780"/>
            <a:ext cx="8591608" cy="981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00000"/>
                </a:solidFill>
                <a:latin typeface="Avenir Book"/>
                <a:cs typeface="Avenir Book"/>
              </a:rPr>
              <a:t>Output</a:t>
            </a:r>
            <a:endParaRPr lang="en-US" b="1" dirty="0">
              <a:solidFill>
                <a:srgbClr val="C00000"/>
              </a:solidFill>
              <a:latin typeface="Avenir Book"/>
              <a:cs typeface="Avenir Boo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0971" y="4027342"/>
            <a:ext cx="79706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Avenir Book"/>
                <a:cs typeface="Avenir Book"/>
              </a:rPr>
              <a:t>Binary output: </a:t>
            </a:r>
            <a:r>
              <a:rPr lang="en-US" sz="2800" b="1" dirty="0">
                <a:latin typeface="Avenir Book"/>
                <a:cs typeface="Avenir Book"/>
              </a:rPr>
              <a:t>easy to understand and </a:t>
            </a:r>
            <a:r>
              <a:rPr lang="en-US" sz="2800" b="1" dirty="0" smtClean="0">
                <a:latin typeface="Avenir Book"/>
                <a:cs typeface="Avenir Book"/>
              </a:rPr>
              <a:t>visualize</a:t>
            </a:r>
            <a:endParaRPr lang="en-US" sz="2800" b="1" dirty="0">
              <a:latin typeface="Avenir Book"/>
              <a:cs typeface="Avenir Book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0971" y="1954137"/>
            <a:ext cx="80863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Avenir Book"/>
                <a:cs typeface="Avenir Book"/>
              </a:rPr>
              <a:t>Discrete output: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venir Book"/>
                <a:cs typeface="Avenir Book"/>
              </a:rPr>
              <a:t> </a:t>
            </a:r>
            <a:r>
              <a:rPr lang="en-US" sz="2800" b="1" dirty="0" smtClean="0">
                <a:latin typeface="Avenir Book"/>
                <a:cs typeface="Avenir Book"/>
              </a:rPr>
              <a:t>easy to understand and intuitive to handle at the modeling stage</a:t>
            </a:r>
            <a:endParaRPr lang="en-US" sz="2800" b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68398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8364" y="268676"/>
            <a:ext cx="8591608" cy="9818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Some design choices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8364" y="2591070"/>
            <a:ext cx="8591608" cy="981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00000"/>
                </a:solidFill>
                <a:latin typeface="Avenir Book"/>
                <a:cs typeface="Avenir Book"/>
              </a:rPr>
              <a:t>Balanced </a:t>
            </a:r>
            <a:r>
              <a:rPr lang="en-US" b="1" dirty="0" smtClean="0">
                <a:solidFill>
                  <a:srgbClr val="C00000"/>
                </a:solidFill>
                <a:latin typeface="Avenir Book"/>
                <a:cs typeface="Avenir Book"/>
              </a:rPr>
              <a:t>datasets (inputs)</a:t>
            </a:r>
            <a:endParaRPr lang="en-US" b="1" dirty="0">
              <a:solidFill>
                <a:srgbClr val="C00000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71863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27546" y="462020"/>
            <a:ext cx="8591608" cy="1468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00000"/>
                </a:solidFill>
                <a:latin typeface="Avenir Book"/>
                <a:cs typeface="Avenir Book"/>
              </a:rPr>
              <a:t>Balanced </a:t>
            </a:r>
            <a:r>
              <a:rPr lang="en-US" b="1" dirty="0" smtClean="0">
                <a:solidFill>
                  <a:srgbClr val="C00000"/>
                </a:solidFill>
                <a:latin typeface="Avenir Book"/>
                <a:cs typeface="Avenir Book"/>
              </a:rPr>
              <a:t>datasets</a:t>
            </a:r>
            <a:endParaRPr lang="en-US" b="1" dirty="0" smtClean="0">
              <a:solidFill>
                <a:srgbClr val="C00000"/>
              </a:solidFill>
              <a:latin typeface="Avenir Book"/>
              <a:cs typeface="Avenir Book"/>
            </a:endParaRPr>
          </a:p>
          <a:p>
            <a:endParaRPr lang="en-US" b="1" dirty="0" smtClean="0">
              <a:solidFill>
                <a:srgbClr val="C00000"/>
              </a:solidFill>
              <a:latin typeface="Avenir Book"/>
              <a:cs typeface="Avenir Book"/>
            </a:endParaRPr>
          </a:p>
          <a:p>
            <a:r>
              <a:rPr lang="en-US" b="1" dirty="0" smtClean="0">
                <a:solidFill>
                  <a:srgbClr val="C00000"/>
                </a:solidFill>
                <a:latin typeface="Avenir Book"/>
                <a:cs typeface="Avenir Book"/>
              </a:rPr>
              <a:t>(important)</a:t>
            </a:r>
            <a:endParaRPr lang="en-US" b="1" dirty="0">
              <a:solidFill>
                <a:srgbClr val="C00000"/>
              </a:solidFill>
              <a:latin typeface="Avenir Book"/>
              <a:cs typeface="Avenir Boo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0971" y="2152529"/>
            <a:ext cx="79706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Avenir Book"/>
                <a:cs typeface="Avenir Book"/>
              </a:rPr>
              <a:t>Look at both classes: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venir Book"/>
                <a:cs typeface="Avenir Book"/>
              </a:rPr>
              <a:t> </a:t>
            </a:r>
            <a:r>
              <a:rPr lang="en-US" sz="2800" b="1" dirty="0"/>
              <a:t>Importance of looking at the </a:t>
            </a:r>
            <a:r>
              <a:rPr lang="en-US" sz="2800" b="1" i="1" dirty="0"/>
              <a:t>Friend</a:t>
            </a:r>
            <a:r>
              <a:rPr lang="en-US" sz="2800" b="1" dirty="0"/>
              <a:t> class and the </a:t>
            </a:r>
            <a:r>
              <a:rPr lang="en-US" sz="2800" b="1" i="1" dirty="0"/>
              <a:t>Not Friend </a:t>
            </a:r>
            <a:r>
              <a:rPr lang="en-US" sz="2800" b="1" dirty="0" smtClean="0"/>
              <a:t>class both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70" y="3328774"/>
            <a:ext cx="45910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7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8364" y="268676"/>
            <a:ext cx="8591608" cy="9818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Some design choices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8364" y="2591070"/>
            <a:ext cx="8591608" cy="981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00000"/>
                </a:solidFill>
                <a:latin typeface="Avenir Book"/>
                <a:cs typeface="Avenir Book"/>
              </a:rPr>
              <a:t>Simple arithmetic, easy tech</a:t>
            </a:r>
            <a:endParaRPr lang="en-US" b="1" dirty="0">
              <a:solidFill>
                <a:srgbClr val="C00000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65672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13898" y="380133"/>
            <a:ext cx="8591608" cy="981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00000"/>
                </a:solidFill>
                <a:latin typeface="Avenir Book"/>
                <a:cs typeface="Avenir Book"/>
              </a:rPr>
              <a:t>Simple arithmetic, easy tech</a:t>
            </a:r>
            <a:endParaRPr lang="en-US" b="1" dirty="0">
              <a:solidFill>
                <a:srgbClr val="C00000"/>
              </a:solidFill>
              <a:latin typeface="Avenir Book"/>
              <a:cs typeface="Avenir Book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1901" y="1818431"/>
            <a:ext cx="7848075" cy="41679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b="1" dirty="0" smtClean="0"/>
              <a:t>Doesn’t require anything more than addition, multiplication, division and taking ratios/percentages</a:t>
            </a:r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b="1" dirty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b="1" dirty="0" smtClean="0"/>
              <a:t>The tool to implement this idea is any commonly available spreadsheet software. Very flat learning curve</a:t>
            </a:r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b="1" dirty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b="1" dirty="0" smtClean="0"/>
              <a:t>Can always go manual if formulas are not comprehensible</a:t>
            </a:r>
            <a:endParaRPr lang="en-US" b="1" dirty="0"/>
          </a:p>
          <a:p>
            <a:pPr>
              <a:buClr>
                <a:srgbClr val="C00000"/>
              </a:buClr>
              <a:buSzPct val="90000"/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167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257" y="42143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Did students enjoy and learn?</a:t>
            </a:r>
            <a:endParaRPr 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1901" y="1554070"/>
            <a:ext cx="7848075" cy="41679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b="1" dirty="0" smtClean="0"/>
              <a:t>Conducted this tutorial in 4 cities so far – New Delhi, Pune, Bangalore, UC (Illinois)</a:t>
            </a:r>
          </a:p>
          <a:p>
            <a:pPr>
              <a:buClr>
                <a:srgbClr val="C00000"/>
              </a:buClr>
              <a:buSzPct val="90000"/>
              <a:buFont typeface="Wingdings" panose="05000000000000000000" pitchFamily="2" charset="2"/>
              <a:buChar char="q"/>
            </a:pPr>
            <a:endParaRPr lang="en-US" b="1" dirty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b="1" dirty="0" smtClean="0"/>
              <a:t>Each cohort had ~18 students in the age group of 10-15 (median age: 13)</a:t>
            </a:r>
          </a:p>
          <a:p>
            <a:pPr>
              <a:buClr>
                <a:srgbClr val="C00000"/>
              </a:buClr>
              <a:buSzPct val="90000"/>
              <a:buFont typeface="Wingdings" panose="05000000000000000000" pitchFamily="2" charset="2"/>
              <a:buChar char="q"/>
            </a:pPr>
            <a:endParaRPr lang="en-US" b="1" dirty="0" smtClean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b="1" dirty="0"/>
              <a:t>Each </a:t>
            </a:r>
            <a:r>
              <a:rPr lang="en-US" b="1" dirty="0" smtClean="0"/>
              <a:t>session was 3 hours long</a:t>
            </a:r>
            <a:endParaRPr lang="en-US" b="1" dirty="0"/>
          </a:p>
          <a:p>
            <a:pPr marL="0" indent="0">
              <a:buClr>
                <a:srgbClr val="C00000"/>
              </a:buClr>
              <a:buSzPct val="90000"/>
              <a:buNone/>
            </a:pPr>
            <a:endParaRPr lang="en-US" b="1" dirty="0" smtClean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b="1" dirty="0" smtClean="0"/>
              <a:t>Each of them was given a survey at the end of the tutorial</a:t>
            </a:r>
            <a:endParaRPr lang="en-US" b="1" dirty="0"/>
          </a:p>
          <a:p>
            <a:pPr>
              <a:buClr>
                <a:srgbClr val="C00000"/>
              </a:buClr>
              <a:buSzPct val="90000"/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433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1659" y="1514679"/>
            <a:ext cx="50496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Open Sans"/>
              </a:rPr>
              <a:t>50% </a:t>
            </a:r>
            <a:r>
              <a:rPr lang="en-US" sz="3200" b="1" dirty="0">
                <a:latin typeface="Open Sans"/>
              </a:rPr>
              <a:t>gap</a:t>
            </a:r>
            <a:r>
              <a:rPr lang="en-US" sz="2400" b="1" dirty="0">
                <a:latin typeface="Open Sans"/>
              </a:rPr>
              <a:t> in the supply of data scientists versus </a:t>
            </a:r>
            <a:r>
              <a:rPr lang="en-US" sz="2400" b="1" dirty="0" smtClean="0">
                <a:latin typeface="Open Sans"/>
              </a:rPr>
              <a:t>demand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286" y="1751573"/>
            <a:ext cx="3089463" cy="357208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2040525" y="20894"/>
            <a:ext cx="54982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Data science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7929" y="2819571"/>
            <a:ext cx="3348772" cy="618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Market reaction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1659" y="3706132"/>
            <a:ext cx="60100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Open Sans"/>
              </a:rPr>
              <a:t>Being introduced in undergraduate courses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31659" y="4327906"/>
            <a:ext cx="50496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Open Sans"/>
              </a:rPr>
              <a:t>Specialized graduate-level courses and doctoral programs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31659" y="5203431"/>
            <a:ext cx="54095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Open Sans"/>
              </a:rPr>
              <a:t>Lots of online material and sandboxes for learning and practice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43" y="2669977"/>
            <a:ext cx="3197526" cy="343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257" y="42143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Did the students enjoy and learn?</a:t>
            </a:r>
            <a:endParaRPr 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82" y="1720379"/>
            <a:ext cx="7325747" cy="462027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132564" y="4120613"/>
            <a:ext cx="2567408" cy="17342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032310" y="2497539"/>
            <a:ext cx="2161619" cy="181447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94262" y="5730718"/>
            <a:ext cx="851435" cy="56461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257" y="42143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Did the students enjoy and learn?</a:t>
            </a:r>
            <a:endParaRPr 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97782" y="2377102"/>
            <a:ext cx="7848075" cy="29992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000" dirty="0" smtClean="0"/>
              <a:t> </a:t>
            </a:r>
            <a:r>
              <a:rPr lang="en-US" b="1" dirty="0" smtClean="0"/>
              <a:t>Want to monitor my pocket money and expenses</a:t>
            </a:r>
          </a:p>
          <a:p>
            <a:pPr>
              <a:buClr>
                <a:srgbClr val="C00000"/>
              </a:buClr>
              <a:buSzPct val="90000"/>
              <a:buFont typeface="Wingdings" panose="05000000000000000000" pitchFamily="2" charset="2"/>
              <a:buChar char="q"/>
            </a:pPr>
            <a:endParaRPr lang="en-US" b="1" dirty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b="1" dirty="0" smtClean="0"/>
              <a:t>Want to figure out where a criminal resides by clustering the areas of crime</a:t>
            </a:r>
          </a:p>
          <a:p>
            <a:pPr>
              <a:buClr>
                <a:srgbClr val="C00000"/>
              </a:buClr>
              <a:buSzPct val="90000"/>
              <a:buFont typeface="Wingdings" panose="05000000000000000000" pitchFamily="2" charset="2"/>
              <a:buChar char="q"/>
            </a:pPr>
            <a:endParaRPr lang="en-US" b="1" dirty="0" smtClean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b="1" dirty="0" smtClean="0"/>
              <a:t>One of them developed the intuition for </a:t>
            </a:r>
            <a:r>
              <a:rPr lang="en-US" b="1" dirty="0" err="1" smtClean="0"/>
              <a:t>overfitting</a:t>
            </a:r>
            <a:r>
              <a:rPr lang="en-US" b="1" dirty="0" smtClean="0"/>
              <a:t> and </a:t>
            </a:r>
            <a:r>
              <a:rPr lang="en-US" b="1" dirty="0" err="1" smtClean="0"/>
              <a:t>underfitting</a:t>
            </a:r>
            <a:r>
              <a:rPr lang="en-US" b="1" dirty="0" smtClean="0"/>
              <a:t> while at the tutorial and raised questions about splitting train and test sets</a:t>
            </a:r>
            <a:endParaRPr lang="en-US" b="1" dirty="0"/>
          </a:p>
          <a:p>
            <a:pPr>
              <a:buClr>
                <a:srgbClr val="C00000"/>
              </a:buClr>
              <a:buSzPct val="90000"/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16257" y="13550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Student prompts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56920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257" y="42143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Did the students enjoy and learn?</a:t>
            </a:r>
            <a:endParaRPr 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1901" y="2855661"/>
            <a:ext cx="7848075" cy="26443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Artsy </a:t>
            </a:r>
            <a:r>
              <a:rPr lang="en-US" dirty="0" smtClean="0"/>
              <a:t>vs.</a:t>
            </a:r>
            <a:r>
              <a:rPr lang="en-US" b="1" dirty="0" smtClean="0"/>
              <a:t> </a:t>
            </a:r>
            <a:r>
              <a:rPr lang="en-US" b="1" dirty="0"/>
              <a:t>Non-artsy hobbies </a:t>
            </a:r>
            <a:endParaRPr lang="en-US" b="1" dirty="0" smtClean="0"/>
          </a:p>
          <a:p>
            <a:r>
              <a:rPr lang="en-US" b="1" dirty="0" smtClean="0"/>
              <a:t>Happy </a:t>
            </a:r>
            <a:r>
              <a:rPr lang="en-US" dirty="0" smtClean="0"/>
              <a:t>vs.</a:t>
            </a:r>
            <a:r>
              <a:rPr lang="en-US" b="1" dirty="0" smtClean="0"/>
              <a:t> </a:t>
            </a:r>
            <a:r>
              <a:rPr lang="en-US" b="1" dirty="0"/>
              <a:t>Grumpy looking faces </a:t>
            </a:r>
            <a:endParaRPr lang="en-US" b="1" dirty="0" smtClean="0"/>
          </a:p>
          <a:p>
            <a:r>
              <a:rPr lang="en-US" b="1" dirty="0" smtClean="0"/>
              <a:t>“Weird” </a:t>
            </a:r>
            <a:r>
              <a:rPr lang="en-US" dirty="0" smtClean="0"/>
              <a:t>vs.</a:t>
            </a:r>
            <a:r>
              <a:rPr lang="en-US" b="1" dirty="0" smtClean="0"/>
              <a:t> “Common” </a:t>
            </a:r>
            <a:r>
              <a:rPr lang="en-US" b="1" dirty="0"/>
              <a:t>name </a:t>
            </a:r>
            <a:endParaRPr lang="en-US" b="1" dirty="0" smtClean="0"/>
          </a:p>
          <a:p>
            <a:r>
              <a:rPr lang="en-US" b="1" dirty="0" smtClean="0"/>
              <a:t>Hobbies </a:t>
            </a:r>
            <a:r>
              <a:rPr lang="en-US" b="1" dirty="0"/>
              <a:t>involving hand held tools </a:t>
            </a:r>
            <a:r>
              <a:rPr lang="en-US" dirty="0" smtClean="0"/>
              <a:t>vs.</a:t>
            </a:r>
            <a:r>
              <a:rPr lang="en-US" b="1" dirty="0" smtClean="0"/>
              <a:t> otherwise</a:t>
            </a:r>
            <a:endParaRPr lang="en-US" sz="3200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16257" y="15616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Features that were brainstormed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59716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257" y="421439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Future work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18364" y="2591070"/>
            <a:ext cx="8591608" cy="981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Avenir Book"/>
                <a:cs typeface="Avenir Book"/>
              </a:rPr>
              <a:t>Reduce TAs</a:t>
            </a:r>
            <a:endParaRPr lang="en-US" b="1" dirty="0">
              <a:latin typeface="Avenir Book"/>
              <a:cs typeface="Avenir Book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5253" y="3854877"/>
            <a:ext cx="8591608" cy="981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Avenir Book"/>
                <a:cs typeface="Avenir Book"/>
              </a:rPr>
              <a:t>A Scratch equivalent for DS </a:t>
            </a:r>
            <a:endParaRPr lang="en-US" b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35238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257" y="421439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Key learning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97782" y="1738134"/>
            <a:ext cx="7848075" cy="41679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b="1" dirty="0" smtClean="0"/>
              <a:t>It is possible to pick up data science and provide a higher level intuition to a young audience without boring them</a:t>
            </a:r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b="1" dirty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b="1" dirty="0" smtClean="0"/>
              <a:t>Design choices have to be made carefully to ensure students are not burdened with too many new concepts in one session</a:t>
            </a:r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b="1" dirty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b="1" dirty="0" smtClean="0"/>
              <a:t>Easy to implement and involves a sizeable do-it-yourself component</a:t>
            </a:r>
            <a:endParaRPr lang="en-US" b="1" dirty="0"/>
          </a:p>
          <a:p>
            <a:pPr>
              <a:buClr>
                <a:srgbClr val="C00000"/>
              </a:buClr>
              <a:buSzPct val="90000"/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392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54841" y="4035068"/>
            <a:ext cx="8591608" cy="9818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C00000"/>
                </a:solidFill>
                <a:latin typeface="Avenir Book"/>
                <a:cs typeface="Avenir Book"/>
              </a:rPr>
              <a:t>datasciencekids.org</a:t>
            </a:r>
          </a:p>
          <a:p>
            <a:endParaRPr lang="en-US" sz="3600" b="1" dirty="0" smtClean="0">
              <a:solidFill>
                <a:srgbClr val="C00000"/>
              </a:solidFill>
              <a:latin typeface="Avenir Book"/>
              <a:cs typeface="Avenir Book"/>
            </a:endParaRPr>
          </a:p>
          <a:p>
            <a:r>
              <a:rPr lang="en-US" sz="3200" b="1" dirty="0" smtClean="0">
                <a:latin typeface="Avenir Book"/>
                <a:cs typeface="Avenir Book"/>
              </a:rPr>
              <a:t>All our material is on it for you to replicate</a:t>
            </a:r>
            <a:endParaRPr lang="en-US" sz="3200" b="1" dirty="0">
              <a:latin typeface="Avenir Book"/>
              <a:cs typeface="Avenir Book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72508" y="5492000"/>
            <a:ext cx="8591608" cy="981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Avenir Book"/>
                <a:cs typeface="Avenir Book"/>
              </a:rPr>
              <a:t>We’re also on </a:t>
            </a:r>
            <a:r>
              <a:rPr lang="en-US" sz="2800" b="1" dirty="0" err="1" smtClean="0">
                <a:latin typeface="Avenir Book"/>
                <a:cs typeface="Avenir Book"/>
              </a:rPr>
              <a:t>GitHub</a:t>
            </a:r>
            <a:r>
              <a:rPr lang="en-US" sz="2800" b="1" dirty="0" smtClean="0">
                <a:latin typeface="Avenir Book"/>
                <a:cs typeface="Avenir Book"/>
              </a:rPr>
              <a:t> now</a:t>
            </a:r>
            <a:endParaRPr lang="en-US" sz="2800" b="1" dirty="0">
              <a:latin typeface="Avenir Book"/>
              <a:cs typeface="Avenir 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08" y="118158"/>
            <a:ext cx="8847090" cy="33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163162" y="1359823"/>
            <a:ext cx="4959132" cy="41679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z="2000" dirty="0" smtClean="0"/>
              <a:t> Define product vision. Research and develop prototypes which demonstrate application of state of the art computer science technology in assessment products</a:t>
            </a:r>
          </a:p>
          <a:p>
            <a:pPr marL="0" indent="0">
              <a:buClr>
                <a:srgbClr val="C00000"/>
              </a:buClr>
              <a:buSzPct val="90000"/>
              <a:buNone/>
            </a:pPr>
            <a:endParaRPr lang="en-US" sz="2000" dirty="0" smtClean="0"/>
          </a:p>
          <a:p>
            <a:pPr>
              <a:buClr>
                <a:srgbClr val="C0000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z="2000" dirty="0" smtClean="0"/>
              <a:t> Publish at the very best conferences and venues</a:t>
            </a:r>
          </a:p>
          <a:p>
            <a:pPr marL="0" indent="0">
              <a:buClr>
                <a:srgbClr val="C00000"/>
              </a:buClr>
              <a:buSzPct val="90000"/>
              <a:buNone/>
            </a:pPr>
            <a:endParaRPr lang="en-US" sz="2000" dirty="0" smtClean="0"/>
          </a:p>
          <a:p>
            <a:pPr>
              <a:buClr>
                <a:srgbClr val="C0000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z="2000" dirty="0" smtClean="0"/>
              <a:t> Multiple outreach programs to popularize data science and machine learning</a:t>
            </a:r>
          </a:p>
          <a:p>
            <a:pPr lvl="1">
              <a:buClr>
                <a:srgbClr val="C0000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z="1600" dirty="0" smtClean="0"/>
              <a:t>Data science for kids</a:t>
            </a:r>
          </a:p>
          <a:p>
            <a:pPr lvl="1">
              <a:buClr>
                <a:srgbClr val="C0000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z="1600" dirty="0" smtClean="0"/>
              <a:t>ML-India</a:t>
            </a:r>
          </a:p>
          <a:p>
            <a:pPr lvl="1">
              <a:buClr>
                <a:srgbClr val="C0000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z="1600" dirty="0" smtClean="0"/>
              <a:t>ASSESS – Annual workshop on data science for assessments</a:t>
            </a:r>
          </a:p>
          <a:p>
            <a:pPr lvl="1">
              <a:buClr>
                <a:srgbClr val="C0000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z="1600" dirty="0" smtClean="0"/>
              <a:t>AMEO 2015</a:t>
            </a:r>
            <a:endParaRPr lang="en-US" sz="1600" dirty="0"/>
          </a:p>
          <a:p>
            <a:pPr marL="0" indent="0">
              <a:buClr>
                <a:srgbClr val="C00000"/>
              </a:buClr>
              <a:buSzPct val="90000"/>
              <a:buNone/>
            </a:pPr>
            <a:endParaRPr lang="en-US" sz="2400" dirty="0"/>
          </a:p>
        </p:txBody>
      </p:sp>
      <p:sp>
        <p:nvSpPr>
          <p:cNvPr id="20" name="Oval 19"/>
          <p:cNvSpPr/>
          <p:nvPr/>
        </p:nvSpPr>
        <p:spPr>
          <a:xfrm>
            <a:off x="5353154" y="554996"/>
            <a:ext cx="687234" cy="689093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8751" y="687758"/>
            <a:ext cx="316039" cy="42356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845" y="4029471"/>
            <a:ext cx="894567" cy="89456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93418" y="4029471"/>
            <a:ext cx="2875492" cy="830997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r>
              <a:rPr lang="en-I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KDD 2014</a:t>
            </a:r>
          </a:p>
          <a:p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Work on using machine learning in programming evaluation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20968" y="2967381"/>
            <a:ext cx="2875492" cy="830997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r>
              <a:rPr lang="en-I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ICML 2015</a:t>
            </a:r>
          </a:p>
          <a:p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Work on learning models for job selection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83130" y="1705757"/>
            <a:ext cx="2875492" cy="1077218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r>
              <a:rPr lang="en-I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ACL 2015</a:t>
            </a:r>
          </a:p>
          <a:p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Work on machine learning and crowdsourcing in speech evaluation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20968" y="5044874"/>
            <a:ext cx="2919694" cy="830997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r>
              <a:rPr lang="en-I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NIPS 2013</a:t>
            </a:r>
          </a:p>
          <a:p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Framework for using machine learning in assessments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65412" y="454652"/>
            <a:ext cx="3065239" cy="1077218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r>
              <a:rPr lang="en-IN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CoDS</a:t>
            </a:r>
            <a:r>
              <a:rPr lang="en-I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2016</a:t>
            </a:r>
          </a:p>
          <a:p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Release AMEO-2016, public dataset on employability outcomes, based on AMCAT data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5403" y="2912625"/>
            <a:ext cx="894567" cy="88575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154" y="5140876"/>
            <a:ext cx="754985" cy="7738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26" y="1929111"/>
            <a:ext cx="387403" cy="387403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5309095" y="1829468"/>
            <a:ext cx="687234" cy="689093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-189123" y="116258"/>
            <a:ext cx="54982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C00000"/>
                </a:solidFill>
                <a:latin typeface="Avenir Book"/>
                <a:cs typeface="Avenir Book"/>
              </a:rPr>
              <a:t>Research at Aspiring Minds</a:t>
            </a:r>
            <a:endParaRPr lang="en-US" sz="2800" b="1" dirty="0">
              <a:solidFill>
                <a:srgbClr val="C00000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6164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9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92591" y="666676"/>
            <a:ext cx="7408462" cy="400065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Introduce the broader idea through an example</a:t>
            </a: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408" y="1483685"/>
            <a:ext cx="2084499" cy="45581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206" y="1483684"/>
            <a:ext cx="2955847" cy="479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3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9788"/>
            <a:ext cx="8229600" cy="9818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But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w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hat about school curricula?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838725" y="1612225"/>
            <a:ext cx="7848075" cy="343595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000" b="1" dirty="0" smtClean="0"/>
              <a:t> We have realized the importance of writing code</a:t>
            </a:r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000" b="1" dirty="0" smtClean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000" b="1" dirty="0" smtClean="0"/>
              <a:t> Increasing outreach effort at the high school level</a:t>
            </a:r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000" dirty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000" dirty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66" y="2917208"/>
            <a:ext cx="3109947" cy="2436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629" y="3502758"/>
            <a:ext cx="3930555" cy="11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8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9788"/>
            <a:ext cx="8229600" cy="9818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But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w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hat about school curricula?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838725" y="1612225"/>
            <a:ext cx="7848075" cy="343595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000" b="1" dirty="0" smtClean="0"/>
              <a:t> We have realized the importance of writing code</a:t>
            </a:r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000" b="1" dirty="0" smtClean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000" b="1" dirty="0" smtClean="0"/>
              <a:t> Increasing outreach effort at the high school level</a:t>
            </a:r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000" dirty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000" dirty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66" y="2917208"/>
            <a:ext cx="3109947" cy="2436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629" y="3502758"/>
            <a:ext cx="3930555" cy="113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47165" y="5571184"/>
            <a:ext cx="55845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Open Sans"/>
              </a:rPr>
              <a:t>What about data science?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43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64" y="-47966"/>
            <a:ext cx="8591608" cy="9818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Our aim</a:t>
            </a:r>
            <a:endParaRPr 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81056" y="1461024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3206" y="891545"/>
            <a:ext cx="8570794" cy="513661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400" dirty="0" smtClean="0"/>
              <a:t>Develop a framework to teach the foundations of data science to a school audience</a:t>
            </a:r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400" dirty="0" smtClean="0"/>
              <a:t>Lay out the design principles for such a curriculum</a:t>
            </a:r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400" dirty="0" smtClean="0"/>
              <a:t>Ensure that it is pedagogically </a:t>
            </a:r>
            <a:r>
              <a:rPr lang="en-US" b="1" dirty="0" smtClean="0"/>
              <a:t>experiential learning</a:t>
            </a:r>
            <a:r>
              <a:rPr lang="en-US" sz="2400" dirty="0" smtClean="0"/>
              <a:t> and </a:t>
            </a:r>
            <a:r>
              <a:rPr lang="en-US" b="1" dirty="0" smtClean="0"/>
              <a:t>problem-based learning</a:t>
            </a:r>
            <a:r>
              <a:rPr lang="en-US" sz="2400" dirty="0" smtClean="0"/>
              <a:t> than being simply lecture content plans</a:t>
            </a:r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400" dirty="0" smtClean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400" dirty="0" smtClean="0"/>
              <a:t>Demonstrate </a:t>
            </a:r>
            <a:r>
              <a:rPr lang="en-US" sz="2400" dirty="0"/>
              <a:t>its utility by implementing it</a:t>
            </a:r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400" dirty="0" smtClean="0"/>
              <a:t>Keep the material very accessible. Make it easy for the community to </a:t>
            </a:r>
            <a:r>
              <a:rPr lang="en-US" sz="2400" i="1" dirty="0" smtClean="0"/>
              <a:t>replicate</a:t>
            </a:r>
            <a:r>
              <a:rPr lang="en-US" sz="1800" dirty="0" smtClean="0"/>
              <a:t>.</a:t>
            </a:r>
            <a:endParaRPr lang="en-US" sz="1800" dirty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1800" dirty="0"/>
          </a:p>
          <a:p>
            <a:pPr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227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 txBox="1">
            <a:spLocks/>
          </p:cNvSpPr>
          <p:nvPr/>
        </p:nvSpPr>
        <p:spPr>
          <a:xfrm>
            <a:off x="1450635" y="5448945"/>
            <a:ext cx="6478172" cy="648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 information!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Up Arrow 10"/>
          <p:cNvSpPr/>
          <p:nvPr/>
        </p:nvSpPr>
        <p:spPr>
          <a:xfrm flipV="1">
            <a:off x="4542010" y="4735475"/>
            <a:ext cx="295422" cy="653956"/>
          </a:xfrm>
          <a:prstGeom prst="upArrow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3764" y="286644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What is data science?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15304" y="1612206"/>
            <a:ext cx="5034869" cy="1552001"/>
          </a:xfrm>
          <a:prstGeom prst="cloud">
            <a:avLst/>
          </a:prstGeom>
          <a:ln w="38100">
            <a:solidFill>
              <a:srgbClr val="206ACE"/>
            </a:solidFill>
          </a:ln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Collect </a:t>
            </a:r>
            <a:r>
              <a:rPr lang="en-US" sz="3200" dirty="0"/>
              <a:t>data of things that have happened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6" name="Curved Left Arrow 5"/>
          <p:cNvSpPr/>
          <p:nvPr/>
        </p:nvSpPr>
        <p:spPr>
          <a:xfrm>
            <a:off x="5977720" y="2326986"/>
            <a:ext cx="887105" cy="117383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401723" y="3683380"/>
            <a:ext cx="2575997" cy="943121"/>
          </a:xfrm>
          <a:prstGeom prst="bracePair">
            <a:avLst/>
          </a:prstGeom>
          <a:ln w="57150">
            <a:solidFill>
              <a:srgbClr val="206ACE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Study it</a:t>
            </a:r>
            <a:endParaRPr lang="en-US" sz="3200" dirty="0">
              <a:latin typeface="Avenir Book"/>
              <a:cs typeface="Avenir Book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3764" y="28664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Predictive data science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91" y="6100549"/>
            <a:ext cx="2018381" cy="59124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925837" y="2622096"/>
            <a:ext cx="37315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Avenir Book"/>
                <a:cs typeface="Avenir Book"/>
              </a:rPr>
              <a:t>Unsupervisedlearning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08480" y="2622096"/>
            <a:ext cx="35131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venir Book"/>
                <a:cs typeface="Avenir Book"/>
              </a:rPr>
              <a:t>Supervised learning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16552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7948</TotalTime>
  <Words>1119</Words>
  <Application>Microsoft Office PowerPoint</Application>
  <PresentationFormat>On-screen Show (4:3)</PresentationFormat>
  <Paragraphs>231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Avenir Book</vt:lpstr>
      <vt:lpstr>Calibri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But what about school curricula?</vt:lpstr>
      <vt:lpstr>But what about school curricula?</vt:lpstr>
      <vt:lpstr>Our aim</vt:lpstr>
      <vt:lpstr>What is data science?</vt:lpstr>
      <vt:lpstr>Predictive data science</vt:lpstr>
      <vt:lpstr>Predictive data science</vt:lpstr>
      <vt:lpstr>Predictive data science</vt:lpstr>
      <vt:lpstr>Predictive data science</vt:lpstr>
      <vt:lpstr>Overview – Supervised learning</vt:lpstr>
      <vt:lpstr>Our aim</vt:lpstr>
      <vt:lpstr>The exercise that we designed</vt:lpstr>
      <vt:lpstr>PowerPoint Presentation</vt:lpstr>
      <vt:lpstr>Students tell us whether they would befriend kids we show them on flash cards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Validate the models on the unseen ratings which were held out</vt:lpstr>
      <vt:lpstr>PowerPoint Presentation</vt:lpstr>
      <vt:lpstr>PowerPoint Presentation</vt:lpstr>
      <vt:lpstr>Some design choices</vt:lpstr>
      <vt:lpstr>Some design choices</vt:lpstr>
      <vt:lpstr>PowerPoint Presentation</vt:lpstr>
      <vt:lpstr>Some design choices</vt:lpstr>
      <vt:lpstr>PowerPoint Presentation</vt:lpstr>
      <vt:lpstr>Some design choices</vt:lpstr>
      <vt:lpstr>PowerPoint Presentation</vt:lpstr>
      <vt:lpstr>Some design choices</vt:lpstr>
      <vt:lpstr>PowerPoint Presentation</vt:lpstr>
      <vt:lpstr>Some design choices</vt:lpstr>
      <vt:lpstr>PowerPoint Presentation</vt:lpstr>
      <vt:lpstr>Some design choices</vt:lpstr>
      <vt:lpstr>PowerPoint Presentation</vt:lpstr>
      <vt:lpstr>Did students enjoy and learn?</vt:lpstr>
      <vt:lpstr>Did the students enjoy and learn?</vt:lpstr>
      <vt:lpstr>Did the students enjoy and learn?</vt:lpstr>
      <vt:lpstr>Did the students enjoy and learn?</vt:lpstr>
      <vt:lpstr>Future work</vt:lpstr>
      <vt:lpstr>Key learning</vt:lpstr>
      <vt:lpstr>PowerPoint Presentation</vt:lpstr>
      <vt:lpstr>PowerPoint Presentation</vt:lpstr>
      <vt:lpstr>PowerPoint Presentation</vt:lpstr>
      <vt:lpstr>Introduce the broader idea through an example</vt:lpstr>
    </vt:vector>
  </TitlesOfParts>
  <Company>Harvard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WORKSHOP</dc:title>
  <dc:creator>Samarth Singal</dc:creator>
  <cp:lastModifiedBy>Shashank</cp:lastModifiedBy>
  <cp:revision>253</cp:revision>
  <cp:lastPrinted>2017-02-20T04:06:22Z</cp:lastPrinted>
  <dcterms:created xsi:type="dcterms:W3CDTF">2015-06-12T16:33:47Z</dcterms:created>
  <dcterms:modified xsi:type="dcterms:W3CDTF">2017-03-25T03:18:50Z</dcterms:modified>
</cp:coreProperties>
</file>